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89" r:id="rId3"/>
    <p:sldId id="257" r:id="rId5"/>
    <p:sldId id="258" r:id="rId6"/>
    <p:sldId id="261" r:id="rId7"/>
    <p:sldId id="292" r:id="rId8"/>
    <p:sldId id="293" r:id="rId9"/>
    <p:sldId id="294" r:id="rId10"/>
    <p:sldId id="295" r:id="rId11"/>
    <p:sldId id="296" r:id="rId12"/>
    <p:sldId id="297" r:id="rId13"/>
    <p:sldId id="290" r:id="rId14"/>
  </p:sldIdLst>
  <p:sldSz cx="12192000" cy="6858000"/>
  <p:notesSz cx="6858000" cy="9144000"/>
  <p:defaultTextStyle>
    <a:defPPr>
      <a:defRPr lang="en-US"/>
    </a:defPPr>
    <a:lvl1pPr marL="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1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7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3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5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16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88926" autoAdjust="0"/>
  </p:normalViewPr>
  <p:slideViewPr>
    <p:cSldViewPr snapToGrid="0">
      <p:cViewPr varScale="1">
        <p:scale>
          <a:sx n="100" d="100"/>
          <a:sy n="100" d="100"/>
        </p:scale>
        <p:origin x="10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876D06-66D8-4F15-B771-2BBE2F0F8E25}" type="datetimeFigureOut">
              <a:rPr lang="en-IN" smtClean="0"/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527C97-FB3E-48FA-AE0E-3C9B15957D39}" type="slidenum">
              <a:rPr lang="en-IN" smtClean="0"/>
            </a:fld>
            <a:endParaRPr lang="en-I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</a:t>
            </a:r>
            <a:r>
              <a:rPr lang="en-US" baseline="0" dirty="0"/>
              <a:t> and welcome to chapter 11, </a:t>
            </a:r>
            <a:r>
              <a:rPr lang="en-US" dirty="0"/>
              <a:t>The Human Eye and the Colorful World .</a:t>
            </a:r>
            <a:endParaRPr lang="en-US" dirty="0"/>
          </a:p>
          <a:p>
            <a:r>
              <a:rPr lang="en-US" dirty="0"/>
              <a:t>Todays</a:t>
            </a:r>
            <a:r>
              <a:rPr lang="en-US" baseline="0" dirty="0"/>
              <a:t> topic is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BF81A0-ADA6-4623-BE4F-40CFB8BBCB3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topics that we will cover are:</a:t>
            </a:r>
            <a:endParaRPr lang="en-US" dirty="0"/>
          </a:p>
          <a:p>
            <a:r>
              <a:rPr lang="en-IN" dirty="0"/>
              <a:t>Refraction working inside our eyes and other factors involved in vision.</a:t>
            </a:r>
            <a:endParaRPr lang="en-IN" dirty="0"/>
          </a:p>
          <a:p>
            <a:r>
              <a:rPr lang="en-IN" dirty="0"/>
              <a:t>The function of lens in human eyes.</a:t>
            </a:r>
            <a:endParaRPr lang="en-IN" dirty="0"/>
          </a:p>
          <a:p>
            <a:r>
              <a:rPr lang="en-IN" dirty="0"/>
              <a:t>The mechanism of fixing vision using spectacles.</a:t>
            </a:r>
            <a:endParaRPr lang="en-IN" dirty="0"/>
          </a:p>
          <a:p>
            <a:endParaRPr lang="en-IN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527C97-FB3E-48FA-AE0E-3C9B15957D39}" type="slidenum">
              <a:rPr lang="en-IN" smtClean="0"/>
            </a:fld>
            <a:endParaRPr lang="en-IN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dirty="0"/>
              <a:t>Lets</a:t>
            </a:r>
            <a:r>
              <a:rPr lang="en-US" baseline="0" dirty="0"/>
              <a:t> </a:t>
            </a:r>
            <a:r>
              <a:rPr lang="en-US" baseline="0" dirty="0" err="1"/>
              <a:t>vist</a:t>
            </a:r>
            <a:r>
              <a:rPr lang="en-US" baseline="0" dirty="0"/>
              <a:t> our first topic, The </a:t>
            </a:r>
            <a:r>
              <a:rPr lang="en-US" baseline="0"/>
              <a:t>human Eye:</a:t>
            </a:r>
            <a:endParaRPr lang="en-IN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IN" dirty="0"/>
              <a:t>The lens system allows the light inside This light falls on a light sensitive screen called retina The light enters the eyes through a small membrane called  cornea</a:t>
            </a:r>
            <a:r>
              <a:rPr lang="en-US" dirty="0"/>
              <a:t>.The eyeball is approximately spherical in shape with a diameter of about 2.3 cm.</a:t>
            </a:r>
            <a:endParaRPr lang="en-IN" dirty="0"/>
          </a:p>
          <a:p>
            <a:endParaRPr lang="en-I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IN" dirty="0"/>
              <a:t>Cornea : forms a slight bulge on the front surface of the eyeball</a:t>
            </a: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527C97-FB3E-48FA-AE0E-3C9B15957D39}" type="slidenum">
              <a:rPr lang="en-IN" smtClean="0"/>
            </a:fld>
            <a:endParaRPr lang="en-IN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The</a:t>
            </a:r>
            <a:r>
              <a:rPr lang="en-IN" baseline="0" dirty="0"/>
              <a:t> components of human eye are(point at the picture):</a:t>
            </a:r>
            <a:endParaRPr lang="en-IN" baseline="0" dirty="0"/>
          </a:p>
          <a:p>
            <a:r>
              <a:rPr lang="en-IN" baseline="0" dirty="0"/>
              <a:t>Sclera</a:t>
            </a:r>
            <a:endParaRPr lang="en-IN" baseline="0" dirty="0"/>
          </a:p>
          <a:p>
            <a:r>
              <a:rPr lang="en-IN" baseline="0" dirty="0"/>
              <a:t>Iris</a:t>
            </a:r>
            <a:endParaRPr lang="en-IN" baseline="0" dirty="0"/>
          </a:p>
          <a:p>
            <a:r>
              <a:rPr lang="en-IN" baseline="0" dirty="0"/>
              <a:t>Pupil</a:t>
            </a:r>
            <a:endParaRPr lang="en-IN" baseline="0" dirty="0"/>
          </a:p>
          <a:p>
            <a:r>
              <a:rPr lang="en-IN" baseline="0" dirty="0"/>
              <a:t>Cornea</a:t>
            </a:r>
            <a:endParaRPr lang="en-IN" baseline="0" dirty="0"/>
          </a:p>
          <a:p>
            <a:r>
              <a:rPr lang="en-IN" baseline="0" dirty="0"/>
              <a:t>Aqueous </a:t>
            </a:r>
            <a:r>
              <a:rPr lang="en-IN" baseline="0" dirty="0" err="1"/>
              <a:t>humor</a:t>
            </a:r>
            <a:endParaRPr lang="en-IN" baseline="0" dirty="0"/>
          </a:p>
          <a:p>
            <a:r>
              <a:rPr lang="en-IN" baseline="0" dirty="0"/>
              <a:t>Suspensory ligament</a:t>
            </a:r>
            <a:endParaRPr lang="en-IN" baseline="0" dirty="0"/>
          </a:p>
          <a:p>
            <a:r>
              <a:rPr lang="en-IN" baseline="0" dirty="0" err="1"/>
              <a:t>Sclerea</a:t>
            </a:r>
            <a:endParaRPr lang="en-IN" baseline="0" dirty="0"/>
          </a:p>
          <a:p>
            <a:r>
              <a:rPr lang="en-IN" baseline="0" dirty="0"/>
              <a:t>Choroid</a:t>
            </a:r>
            <a:endParaRPr lang="en-IN" baseline="0" dirty="0"/>
          </a:p>
          <a:p>
            <a:r>
              <a:rPr lang="en-IN" baseline="0" dirty="0" err="1"/>
              <a:t>Opric</a:t>
            </a:r>
            <a:r>
              <a:rPr lang="en-IN" baseline="0" dirty="0"/>
              <a:t> nerve</a:t>
            </a:r>
            <a:endParaRPr lang="en-IN" baseline="0" dirty="0"/>
          </a:p>
          <a:p>
            <a:r>
              <a:rPr lang="en-IN" baseline="0" dirty="0"/>
              <a:t>Central retinal Artery and vein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527C97-FB3E-48FA-AE0E-3C9B15957D39}" type="slidenum">
              <a:rPr lang="en-IN" smtClean="0"/>
            </a:fld>
            <a:endParaRPr lang="en-IN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This</a:t>
            </a:r>
            <a:r>
              <a:rPr lang="en-IN" baseline="0" dirty="0"/>
              <a:t> is all for this part. I will see you in next part of </a:t>
            </a:r>
            <a:r>
              <a:rPr lang="en-IN" baseline="0"/>
              <a:t>this lecture 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527C97-FB3E-48FA-AE0E-3C9B15957D39}" type="slidenum">
              <a:rPr lang="en-IN" smtClean="0"/>
            </a:fld>
            <a:endParaRPr lang="en-I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 descr="Stack of books"/>
          <p:cNvGrpSpPr/>
          <p:nvPr/>
        </p:nvGrpSpPr>
        <p:grpSpPr>
          <a:xfrm>
            <a:off x="0" y="0"/>
            <a:ext cx="12193747" cy="6858000"/>
            <a:chOff x="0" y="0"/>
            <a:chExt cx="12190572" cy="6858000"/>
          </a:xfrm>
        </p:grpSpPr>
        <p:sp>
          <p:nvSpPr>
            <p:cNvPr id="13" name="Rectangle 12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 sz="1800" dirty="0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0" y="0"/>
              <a:ext cx="4726044" cy="6858000"/>
              <a:chOff x="0" y="0"/>
              <a:chExt cx="4726044" cy="6858000"/>
            </a:xfrm>
          </p:grpSpPr>
          <p:pic>
            <p:nvPicPr>
              <p:cNvPr id="9" name="Picture 8" descr="Stack of books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591594" cy="6858000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4588884" y="0"/>
                <a:ext cx="137160" cy="685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80617" y="1498602"/>
            <a:ext cx="7010400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80617" y="4927600"/>
            <a:ext cx="7010400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5200" y="274639"/>
            <a:ext cx="1422400" cy="5897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274639"/>
            <a:ext cx="8534401" cy="589756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>
                <a:latin typeface="Segoe Marker" panose="03080602040302020204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000">
                <a:latin typeface="Segoe Marker" panose="03080602040302020204"/>
              </a:defRPr>
            </a:lvl1pPr>
            <a:lvl2pPr>
              <a:defRPr sz="2000">
                <a:latin typeface="Segoe Marker" panose="03080602040302020204"/>
              </a:defRPr>
            </a:lvl2pPr>
            <a:lvl3pPr>
              <a:defRPr sz="2000">
                <a:latin typeface="Segoe Marker" panose="03080602040302020204"/>
              </a:defRPr>
            </a:lvl3pPr>
            <a:lvl4pPr>
              <a:defRPr sz="2000">
                <a:latin typeface="Segoe Marker" panose="03080602040302020204"/>
              </a:defRPr>
            </a:lvl4pPr>
            <a:lvl5pPr>
              <a:defRPr sz="2000">
                <a:latin typeface="Segoe Marker" panose="03080602040302020204"/>
              </a:defRPr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620" y="0"/>
            <a:ext cx="12192127" cy="6858000"/>
            <a:chOff x="1620" y="0"/>
            <a:chExt cx="12188952" cy="6858000"/>
          </a:xfrm>
        </p:grpSpPr>
        <p:sp>
          <p:nvSpPr>
            <p:cNvPr id="4" name="Rectangle 3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 sz="1800" dirty="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818" y="0"/>
              <a:ext cx="4591594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7481252" y="0"/>
              <a:ext cx="13716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b="0" dirty="0">
                <a:solidFill>
                  <a:schemeClr val="tx2"/>
                </a:solidFill>
              </a:endParaRPr>
            </a:p>
          </p:txBody>
        </p:sp>
      </p:grpSp>
      <p:pic>
        <p:nvPicPr>
          <p:cNvPr id="5" name="Picture 4" descr="Stack of book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0797" y="0"/>
            <a:ext cx="459279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37211" y="1498602"/>
            <a:ext cx="7010400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37211" y="4927600"/>
            <a:ext cx="7010400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701800"/>
            <a:ext cx="4978400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045">
              <a:defRPr sz="1800"/>
            </a:lvl5pPr>
            <a:lvl6pPr marL="2011045">
              <a:defRPr sz="1800"/>
            </a:lvl6pPr>
            <a:lvl7pPr marL="2011045">
              <a:defRPr sz="1800"/>
            </a:lvl7pPr>
            <a:lvl8pPr marL="2011045">
              <a:defRPr sz="1800"/>
            </a:lvl8pPr>
            <a:lvl9pPr marL="2011045">
              <a:defRPr sz="18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9200" y="1701800"/>
            <a:ext cx="4978400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045">
              <a:defRPr sz="1800"/>
            </a:lvl5pPr>
            <a:lvl6pPr marL="2011045">
              <a:defRPr sz="1800"/>
            </a:lvl6pPr>
            <a:lvl7pPr marL="2011045">
              <a:defRPr sz="1800"/>
            </a:lvl7pPr>
            <a:lvl8pPr marL="2011045">
              <a:defRPr sz="1800"/>
            </a:lvl8pPr>
            <a:lvl9pPr marL="2011045">
              <a:defRPr sz="18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665" y="1608836"/>
            <a:ext cx="4974336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165" indent="0">
              <a:buNone/>
              <a:defRPr sz="2100" b="1"/>
            </a:lvl4pPr>
            <a:lvl5pPr marL="2437765" indent="0">
              <a:buNone/>
              <a:defRPr sz="2100" b="1"/>
            </a:lvl5pPr>
            <a:lvl6pPr marL="3047365" indent="0">
              <a:buNone/>
              <a:defRPr sz="2100" b="1"/>
            </a:lvl6pPr>
            <a:lvl7pPr marL="3656965" indent="0">
              <a:buNone/>
              <a:defRPr sz="2100" b="1"/>
            </a:lvl7pPr>
            <a:lvl8pPr marL="4266565" indent="0">
              <a:buNone/>
              <a:defRPr sz="2100" b="1"/>
            </a:lvl8pPr>
            <a:lvl9pPr marL="4876165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600" y="2209800"/>
            <a:ext cx="4978400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045">
              <a:defRPr sz="1800"/>
            </a:lvl5pPr>
            <a:lvl6pPr marL="2011045">
              <a:defRPr sz="1800"/>
            </a:lvl6pPr>
            <a:lvl7pPr marL="2011045">
              <a:defRPr sz="1800"/>
            </a:lvl7pPr>
            <a:lvl8pPr marL="2011045">
              <a:defRPr sz="1800"/>
            </a:lvl8pPr>
            <a:lvl9pPr marL="2011045">
              <a:defRPr sz="18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3264" y="1608836"/>
            <a:ext cx="4974336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165" indent="0">
              <a:buNone/>
              <a:defRPr sz="2100" b="1"/>
            </a:lvl4pPr>
            <a:lvl5pPr marL="2437765" indent="0">
              <a:buNone/>
              <a:defRPr sz="2100" b="1"/>
            </a:lvl5pPr>
            <a:lvl6pPr marL="3047365" indent="0">
              <a:buNone/>
              <a:defRPr sz="2100" b="1"/>
            </a:lvl6pPr>
            <a:lvl7pPr marL="3656965" indent="0">
              <a:buNone/>
              <a:defRPr sz="2100" b="1"/>
            </a:lvl7pPr>
            <a:lvl8pPr marL="4266565" indent="0">
              <a:buNone/>
              <a:defRPr sz="2100" b="1"/>
            </a:lvl8pPr>
            <a:lvl9pPr marL="4876165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9200" y="2209800"/>
            <a:ext cx="4978400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045">
              <a:defRPr sz="1800"/>
            </a:lvl5pPr>
            <a:lvl6pPr marL="2011045">
              <a:defRPr sz="1800"/>
            </a:lvl6pPr>
            <a:lvl7pPr marL="2011045">
              <a:defRPr sz="1800"/>
            </a:lvl7pPr>
            <a:lvl8pPr marL="2011045">
              <a:defRPr sz="1800"/>
            </a:lvl8pPr>
            <a:lvl9pPr marL="2011045">
              <a:defRPr sz="18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2400" y="0"/>
            <a:ext cx="79248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731" y="1701800"/>
            <a:ext cx="3352800" cy="28448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0401" y="482600"/>
            <a:ext cx="6807200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5731" y="4648200"/>
            <a:ext cx="3352800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600" indent="0">
              <a:buNone/>
              <a:defRPr sz="1600"/>
            </a:lvl2pPr>
            <a:lvl3pPr marL="1219200" indent="0">
              <a:buNone/>
              <a:defRPr sz="1300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6565" indent="0">
              <a:buNone/>
              <a:defRPr sz="1200"/>
            </a:lvl8pPr>
            <a:lvl9pPr marL="4876165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801" y="0"/>
            <a:ext cx="80264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1" y="4800600"/>
            <a:ext cx="7315200" cy="7620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2438401" y="279402"/>
            <a:ext cx="7315200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600" indent="0">
              <a:buNone/>
              <a:defRPr sz="3700"/>
            </a:lvl2pPr>
            <a:lvl3pPr marL="1219200" indent="0">
              <a:buNone/>
              <a:defRPr sz="3200"/>
            </a:lvl3pPr>
            <a:lvl4pPr marL="1828165" indent="0">
              <a:buNone/>
              <a:defRPr sz="2700"/>
            </a:lvl4pPr>
            <a:lvl5pPr marL="2437765" indent="0">
              <a:buNone/>
              <a:defRPr sz="2700"/>
            </a:lvl5pPr>
            <a:lvl6pPr marL="3047365" indent="0">
              <a:buNone/>
              <a:defRPr sz="2700"/>
            </a:lvl6pPr>
            <a:lvl7pPr marL="3656965" indent="0">
              <a:buNone/>
              <a:defRPr sz="2700"/>
            </a:lvl7pPr>
            <a:lvl8pPr marL="4266565" indent="0">
              <a:buNone/>
              <a:defRPr sz="2700"/>
            </a:lvl8pPr>
            <a:lvl9pPr marL="4876165" indent="0">
              <a:buNone/>
              <a:defRPr sz="2700"/>
            </a:lvl9pPr>
          </a:lstStyle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1" y="5562600"/>
            <a:ext cx="7315200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600" indent="0">
              <a:buNone/>
              <a:defRPr sz="1600"/>
            </a:lvl2pPr>
            <a:lvl3pPr marL="1219200" indent="0">
              <a:buNone/>
              <a:defRPr sz="1300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6565" indent="0">
              <a:buNone/>
              <a:defRPr sz="1200"/>
            </a:lvl8pPr>
            <a:lvl9pPr marL="4876165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4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620" y="0"/>
            <a:ext cx="12192127" cy="6858000"/>
            <a:chOff x="1620" y="0"/>
            <a:chExt cx="12188952" cy="6858000"/>
          </a:xfrm>
        </p:grpSpPr>
        <p:sp>
          <p:nvSpPr>
            <p:cNvPr id="10" name="Rectangle 9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 sz="18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04721" y="0"/>
              <a:ext cx="11579384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 sz="1800" dirty="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600" y="76200"/>
            <a:ext cx="10160000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600" y="1701800"/>
            <a:ext cx="10160000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600" y="6400802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8861" y="6400802"/>
            <a:ext cx="6217920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9795" y="6400802"/>
            <a:ext cx="110780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  <p:txStyles>
    <p:titleStyle>
      <a:lvl1pPr algn="l" defTabSz="1219200" rtl="0" eaLnBrk="1" latinLnBrk="0" hangingPunct="1">
        <a:lnSpc>
          <a:spcPct val="85000"/>
        </a:lnSpc>
        <a:spcBef>
          <a:spcPct val="0"/>
        </a:spcBef>
        <a:buNone/>
        <a:defRPr sz="4400" b="0" kern="1200" cap="none" baseline="0">
          <a:solidFill>
            <a:schemeClr val="accent2">
              <a:lumMod val="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5000"/>
        </a:lnSpc>
        <a:spcBef>
          <a:spcPts val="1865"/>
        </a:spcBef>
        <a:buClr>
          <a:schemeClr val="accent6">
            <a:lumMod val="50000"/>
          </a:schemeClr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304800" algn="l" defTabSz="1219200" rtl="0" eaLnBrk="1" latinLnBrk="0" hangingPunct="1">
        <a:lnSpc>
          <a:spcPct val="95000"/>
        </a:lnSpc>
        <a:spcBef>
          <a:spcPts val="1065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240" indent="-304800" algn="l" defTabSz="1219200" rtl="0" eaLnBrk="1" latinLnBrk="0" hangingPunct="1">
        <a:lnSpc>
          <a:spcPct val="95000"/>
        </a:lnSpc>
        <a:spcBef>
          <a:spcPts val="1065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960" indent="-304800" algn="l" defTabSz="1219200" rtl="0" eaLnBrk="1" latinLnBrk="0" hangingPunct="1">
        <a:lnSpc>
          <a:spcPct val="95000"/>
        </a:lnSpc>
        <a:spcBef>
          <a:spcPts val="1065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045" indent="-304800" algn="l" defTabSz="1219200" rtl="0" eaLnBrk="1" latinLnBrk="0" hangingPunct="1">
        <a:lnSpc>
          <a:spcPct val="95000"/>
        </a:lnSpc>
        <a:spcBef>
          <a:spcPts val="1065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765" indent="-304800" algn="l" defTabSz="1219200" rtl="0" eaLnBrk="1" latinLnBrk="0" hangingPunct="1">
        <a:lnSpc>
          <a:spcPct val="95000"/>
        </a:lnSpc>
        <a:spcBef>
          <a:spcPts val="1065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864485" indent="-304800" algn="l" defTabSz="1219200" rtl="0" eaLnBrk="1" latinLnBrk="0" hangingPunct="1">
        <a:lnSpc>
          <a:spcPct val="95000"/>
        </a:lnSpc>
        <a:spcBef>
          <a:spcPts val="1065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291205" indent="-304800" algn="l" defTabSz="1219200" rtl="0" eaLnBrk="1" latinLnBrk="0" hangingPunct="1">
        <a:lnSpc>
          <a:spcPct val="95000"/>
        </a:lnSpc>
        <a:spcBef>
          <a:spcPts val="1065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474085" indent="0" algn="l" defTabSz="1219200" rtl="0" eaLnBrk="1" latinLnBrk="0" hangingPunct="1">
        <a:lnSpc>
          <a:spcPct val="95000"/>
        </a:lnSpc>
        <a:spcBef>
          <a:spcPts val="1065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None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1864" y="3140969"/>
            <a:ext cx="7008574" cy="287152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Human Eye and the Colorful World 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 1: The human eye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71864" y="2564904"/>
            <a:ext cx="7008574" cy="740544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CHAPTER NUMBER 11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11407366" y="6328372"/>
            <a:ext cx="307818" cy="26018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ntr" presetSubtype="0" fill="hold" grpId="0" nodeType="after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t="6898"/>
          <a:stretch>
            <a:fillRect/>
          </a:stretch>
        </p:blipFill>
        <p:spPr>
          <a:xfrm>
            <a:off x="0" y="17780"/>
            <a:ext cx="12192000" cy="684022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1407366" y="6328372"/>
            <a:ext cx="307818" cy="26018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/>
          <p:cNvSpPr/>
          <p:nvPr/>
        </p:nvSpPr>
        <p:spPr>
          <a:xfrm>
            <a:off x="11909425" y="6442075"/>
            <a:ext cx="266700" cy="31432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fad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b="1" dirty="0"/>
              <a:t>T</a:t>
            </a:r>
            <a:r>
              <a:rPr lang="en-IN" sz="9600" b="1" dirty="0"/>
              <a:t>HANK YOU</a:t>
            </a:r>
            <a:endParaRPr lang="en-IN" sz="9600" b="1" dirty="0"/>
          </a:p>
          <a:p>
            <a:pPr marL="0" indent="0" algn="ctr">
              <a:buNone/>
            </a:pPr>
            <a:endParaRPr lang="en-IN" sz="9600" b="1" dirty="0"/>
          </a:p>
        </p:txBody>
      </p:sp>
      <p:sp>
        <p:nvSpPr>
          <p:cNvPr id="3" name="Oval 2"/>
          <p:cNvSpPr/>
          <p:nvPr/>
        </p:nvSpPr>
        <p:spPr>
          <a:xfrm>
            <a:off x="11407366" y="6328372"/>
            <a:ext cx="307818" cy="26018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Oval 1"/>
          <p:cNvSpPr/>
          <p:nvPr/>
        </p:nvSpPr>
        <p:spPr>
          <a:xfrm>
            <a:off x="11909425" y="6442075"/>
            <a:ext cx="266700" cy="31432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2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covered in this chapter?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Refraction working inside our eyes and other factors involved in vision.</a:t>
            </a:r>
            <a:endParaRPr lang="en-IN" dirty="0"/>
          </a:p>
          <a:p>
            <a:r>
              <a:rPr lang="en-IN" dirty="0"/>
              <a:t>The function of lens in human eyes.</a:t>
            </a:r>
            <a:endParaRPr lang="en-IN" dirty="0"/>
          </a:p>
          <a:p>
            <a:r>
              <a:rPr lang="en-IN" dirty="0"/>
              <a:t>The mechanism of fixing vision using spectacles.</a:t>
            </a:r>
            <a:endParaRPr lang="en-IN" dirty="0"/>
          </a:p>
          <a:p>
            <a:endParaRPr lang="en-IN" dirty="0"/>
          </a:p>
        </p:txBody>
      </p:sp>
      <p:sp>
        <p:nvSpPr>
          <p:cNvPr id="4" name="Oval 3"/>
          <p:cNvSpPr/>
          <p:nvPr/>
        </p:nvSpPr>
        <p:spPr>
          <a:xfrm>
            <a:off x="11407366" y="6328372"/>
            <a:ext cx="307818" cy="26018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10" presetClass="entr" presetSubtype="0" fill="hold" grpId="0" nodeType="after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THE HUMAN EYE</a:t>
            </a:r>
            <a:br>
              <a:rPr lang="en-IN" b="1" dirty="0"/>
            </a:b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7600" y="1473200"/>
            <a:ext cx="10160000" cy="4699000"/>
          </a:xfrm>
        </p:spPr>
        <p:txBody>
          <a:bodyPr>
            <a:normAutofit fontScale="77500" lnSpcReduction="20000"/>
          </a:bodyPr>
          <a:lstStyle/>
          <a:p>
            <a:r>
              <a:rPr lang="en-IN" dirty="0"/>
              <a:t>How does eye work?</a:t>
            </a:r>
            <a:endParaRPr lang="en-IN" dirty="0"/>
          </a:p>
          <a:p>
            <a:r>
              <a:rPr lang="en-IN" dirty="0"/>
              <a:t>Cornea</a:t>
            </a:r>
            <a:endParaRPr lang="en-IN" dirty="0"/>
          </a:p>
          <a:p>
            <a:r>
              <a:rPr lang="en-US" dirty="0"/>
              <a:t>lens</a:t>
            </a:r>
            <a:endParaRPr lang="en-US" dirty="0"/>
          </a:p>
          <a:p>
            <a:r>
              <a:rPr lang="en-US" dirty="0"/>
              <a:t>Iris</a:t>
            </a:r>
            <a:endParaRPr lang="en-US" dirty="0"/>
          </a:p>
          <a:p>
            <a:r>
              <a:rPr lang="en-US" dirty="0"/>
              <a:t>The retina</a:t>
            </a:r>
            <a:endParaRPr lang="en-US" dirty="0"/>
          </a:p>
          <a:p>
            <a:r>
              <a:rPr lang="en-US" dirty="0"/>
              <a:t>Pupil</a:t>
            </a:r>
            <a:endParaRPr lang="en-US" dirty="0"/>
          </a:p>
          <a:p>
            <a:r>
              <a:rPr lang="en-US" dirty="0"/>
              <a:t>The image formed </a:t>
            </a:r>
            <a:endParaRPr lang="en-US" dirty="0"/>
          </a:p>
          <a:p>
            <a:r>
              <a:rPr lang="en-US" dirty="0"/>
              <a:t>Generation of electric signals.</a:t>
            </a:r>
            <a:endParaRPr lang="en-US" dirty="0"/>
          </a:p>
          <a:p>
            <a:r>
              <a:rPr lang="en-US" dirty="0"/>
              <a:t>Interpretation by brain.</a:t>
            </a:r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Oval 3"/>
          <p:cNvSpPr/>
          <p:nvPr/>
        </p:nvSpPr>
        <p:spPr>
          <a:xfrm>
            <a:off x="11407366" y="6328372"/>
            <a:ext cx="307818" cy="26018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0"/>
                            </p:stCondLst>
                            <p:childTnLst>
                              <p:par>
                                <p:cTn id="29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000"/>
                            </p:stCondLst>
                            <p:childTnLst>
                              <p:par>
                                <p:cTn id="34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4000"/>
                            </p:stCondLst>
                            <p:childTnLst>
                              <p:par>
                                <p:cTn id="39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6000"/>
                            </p:stCondLst>
                            <p:childTnLst>
                              <p:par>
                                <p:cTn id="44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8000"/>
                            </p:stCondLst>
                            <p:childTnLst>
                              <p:par>
                                <p:cTn id="49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0"/>
                            </p:stCondLst>
                            <p:childTnLst>
                              <p:par>
                                <p:cTn id="54" presetID="10" presetClass="entr" presetSubtype="0" fill="hold" grpId="0" nodeType="after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uman ey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9789" y="89109"/>
            <a:ext cx="9172421" cy="6679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/>
          <p:cNvSpPr/>
          <p:nvPr/>
        </p:nvSpPr>
        <p:spPr>
          <a:xfrm>
            <a:off x="11407366" y="6328372"/>
            <a:ext cx="307818" cy="26018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t="5426"/>
          <a:stretch>
            <a:fillRect/>
          </a:stretch>
        </p:blipFill>
        <p:spPr>
          <a:xfrm>
            <a:off x="0" y="34290"/>
            <a:ext cx="12192000" cy="682371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1407366" y="6328372"/>
            <a:ext cx="307818" cy="26018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push dir="u"/>
      </p:transition>
    </mc:Choice>
    <mc:Fallback>
      <p:transition spd="slow" advClick="0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t="6889"/>
          <a:stretch>
            <a:fillRect/>
          </a:stretch>
        </p:blipFill>
        <p:spPr>
          <a:xfrm>
            <a:off x="0" y="-635"/>
            <a:ext cx="12192000" cy="6858635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1407366" y="6328372"/>
            <a:ext cx="307818" cy="26018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/>
          <p:cNvSpPr/>
          <p:nvPr/>
        </p:nvSpPr>
        <p:spPr>
          <a:xfrm>
            <a:off x="11909425" y="6442075"/>
            <a:ext cx="266700" cy="31432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fad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1407366" y="6328372"/>
            <a:ext cx="307818" cy="26018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/>
          <p:cNvSpPr/>
          <p:nvPr/>
        </p:nvSpPr>
        <p:spPr>
          <a:xfrm>
            <a:off x="11909425" y="6442075"/>
            <a:ext cx="266700" cy="31432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Oval 1"/>
          <p:cNvSpPr/>
          <p:nvPr/>
        </p:nvSpPr>
        <p:spPr>
          <a:xfrm>
            <a:off x="9010015" y="-304800"/>
            <a:ext cx="1958975" cy="165544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fad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1407366" y="6328372"/>
            <a:ext cx="307818" cy="26018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/>
          <p:cNvSpPr/>
          <p:nvPr/>
        </p:nvSpPr>
        <p:spPr>
          <a:xfrm>
            <a:off x="11909425" y="6442075"/>
            <a:ext cx="266700" cy="31432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Oval 1"/>
          <p:cNvSpPr/>
          <p:nvPr/>
        </p:nvSpPr>
        <p:spPr>
          <a:xfrm>
            <a:off x="9010015" y="-304800"/>
            <a:ext cx="1958975" cy="165544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fad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t="7389"/>
          <a:stretch>
            <a:fillRect/>
          </a:stretch>
        </p:blipFill>
        <p:spPr>
          <a:xfrm>
            <a:off x="0" y="33655"/>
            <a:ext cx="12192000" cy="6824345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1407366" y="6328372"/>
            <a:ext cx="307818" cy="26018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/>
          <p:cNvSpPr/>
          <p:nvPr/>
        </p:nvSpPr>
        <p:spPr>
          <a:xfrm>
            <a:off x="11909425" y="6442075"/>
            <a:ext cx="266700" cy="31432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fad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theme/theme1.xml><?xml version="1.0" encoding="utf-8"?>
<a:theme xmlns:a="http://schemas.openxmlformats.org/drawingml/2006/main" name="Welcome back to school presentation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chapter 11</Template>
  <TotalTime>0</TotalTime>
  <Words>406</Words>
  <Application>WPS Presentation</Application>
  <PresentationFormat>Widescreen</PresentationFormat>
  <Paragraphs>28</Paragraphs>
  <Slides>11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SimSun</vt:lpstr>
      <vt:lpstr>Wingdings</vt:lpstr>
      <vt:lpstr>Century Gothic</vt:lpstr>
      <vt:lpstr>Segoe Marker</vt:lpstr>
      <vt:lpstr>Segoe Print</vt:lpstr>
      <vt:lpstr>Microsoft YaHei</vt:lpstr>
      <vt:lpstr>Arial Unicode MS</vt:lpstr>
      <vt:lpstr>Calibri</vt:lpstr>
      <vt:lpstr>Mongolian Baiti</vt:lpstr>
      <vt:lpstr>Welcome back to school presentation</vt:lpstr>
      <vt:lpstr>The Human Eye and the Colorful World   Part 1: The human eye</vt:lpstr>
      <vt:lpstr>What is covered in this chapter?</vt:lpstr>
      <vt:lpstr>THE HUMAN EYE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Human Eye and the Colourful World</dc:title>
  <dc:creator>stutibajpai10@gmail.com</dc:creator>
  <cp:lastModifiedBy>tenzi</cp:lastModifiedBy>
  <cp:revision>58</cp:revision>
  <dcterms:created xsi:type="dcterms:W3CDTF">2019-07-24T06:33:00Z</dcterms:created>
  <dcterms:modified xsi:type="dcterms:W3CDTF">2019-09-21T09:36:08Z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1033-11.2.0.8942</vt:lpwstr>
  </property>
</Properties>
</file>

<file path=docProps/thumbnail.jpeg>
</file>